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sldIdLst>
    <p:sldId id="256" r:id="rId2"/>
    <p:sldId id="257" r:id="rId3"/>
    <p:sldId id="258" r:id="rId4"/>
    <p:sldId id="259" r:id="rId5"/>
    <p:sldId id="261" r:id="rId6"/>
    <p:sldId id="260" r:id="rId7"/>
    <p:sldId id="262" r:id="rId8"/>
    <p:sldId id="267" r:id="rId9"/>
    <p:sldId id="263" r:id="rId10"/>
    <p:sldId id="264" r:id="rId11"/>
    <p:sldId id="265" r:id="rId12"/>
    <p:sldId id="266" r:id="rId13"/>
    <p:sldId id="269" r:id="rId14"/>
    <p:sldId id="26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8" d="100"/>
          <a:sy n="68" d="100"/>
        </p:scale>
        <p:origin x="81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AF7BB4-5CC9-4147-B506-BA95623EA2E0}" type="datetimeFigureOut">
              <a:rPr lang="en-US" smtClean="0"/>
              <a:t>15-Jun-18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E9B42D-64AE-4C9E-B8AA-4C094F3FD173}" type="slidenum">
              <a:rPr lang="en-US" smtClean="0"/>
              <a:t>‹#›</a:t>
            </a:fld>
            <a:endParaRPr lang="en-US"/>
          </a:p>
        </p:txBody>
      </p:sp>
    </p:spTree>
    <p:extLst>
      <p:ext uri="{BB962C8B-B14F-4D97-AF65-F5344CB8AC3E}">
        <p14:creationId xmlns:p14="http://schemas.microsoft.com/office/powerpoint/2010/main" val="26649770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freshworks.com/freshsales-crm/solutions/crm-sales-productivity/"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www.freshworks.com/freshsales-crm/crm-software"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Companies have endeavored to uphold their positions in the corporate world, competition has intensified as new firms are gaining entry into existing markets, and the launch of new products with fairly high and low prices (Paper </a:t>
            </a:r>
            <a:r>
              <a:rPr lang="en-US" sz="1200" kern="1200" dirty="0" err="1">
                <a:solidFill>
                  <a:schemeClr val="tx1"/>
                </a:solidFill>
                <a:effectLst/>
                <a:latin typeface="+mn-lt"/>
                <a:ea typeface="+mn-ea"/>
                <a:cs typeface="+mn-cs"/>
              </a:rPr>
              <a:t>Mok</a:t>
            </a:r>
            <a:r>
              <a:rPr lang="en-US" sz="1200" kern="1200" dirty="0">
                <a:solidFill>
                  <a:schemeClr val="tx1"/>
                </a:solidFill>
                <a:effectLst/>
                <a:latin typeface="+mn-lt"/>
                <a:ea typeface="+mn-ea"/>
                <a:cs typeface="+mn-cs"/>
              </a:rPr>
              <a:t>, &amp; Rodger, 2004). </a:t>
            </a:r>
          </a:p>
          <a:p>
            <a:pPr lvl="0"/>
            <a:r>
              <a:rPr lang="en-US" sz="1200" kern="1200" dirty="0">
                <a:solidFill>
                  <a:schemeClr val="tx1"/>
                </a:solidFill>
                <a:effectLst/>
                <a:latin typeface="+mn-lt"/>
                <a:ea typeface="+mn-ea"/>
                <a:cs typeface="+mn-cs"/>
              </a:rPr>
              <a:t>The impact has been felt by the existing companies with mature products in the markets. </a:t>
            </a:r>
          </a:p>
          <a:p>
            <a:pPr lvl="0"/>
            <a:r>
              <a:rPr lang="en-US" sz="1200" kern="1200" dirty="0">
                <a:solidFill>
                  <a:schemeClr val="tx1"/>
                </a:solidFill>
                <a:effectLst/>
                <a:latin typeface="+mn-lt"/>
                <a:ea typeface="+mn-ea"/>
                <a:cs typeface="+mn-cs"/>
              </a:rPr>
              <a:t>But, it is apparent that all firms strive to preserve their markets share and are predisposed to implement and adjust to new production systems and wider application of IT in the production processes. </a:t>
            </a:r>
          </a:p>
          <a:p>
            <a:pPr lvl="0"/>
            <a:r>
              <a:rPr lang="en-US" sz="1200" kern="1200" dirty="0">
                <a:solidFill>
                  <a:schemeClr val="tx1"/>
                </a:solidFill>
                <a:effectLst/>
                <a:latin typeface="+mn-lt"/>
                <a:ea typeface="+mn-ea"/>
                <a:cs typeface="+mn-cs"/>
              </a:rPr>
              <a:t>It is valuable that the new products tend to have substantial effects on the forces of supply and demand in the markets (Gelinas, Sutton &amp; </a:t>
            </a:r>
            <a:r>
              <a:rPr lang="en-US" sz="1200" kern="1200" dirty="0" err="1">
                <a:solidFill>
                  <a:schemeClr val="tx1"/>
                </a:solidFill>
                <a:effectLst/>
                <a:latin typeface="+mn-lt"/>
                <a:ea typeface="+mn-ea"/>
                <a:cs typeface="+mn-cs"/>
              </a:rPr>
              <a:t>Fedorowicz</a:t>
            </a:r>
            <a:r>
              <a:rPr lang="en-US" sz="1200" kern="1200" dirty="0">
                <a:solidFill>
                  <a:schemeClr val="tx1"/>
                </a:solidFill>
                <a:effectLst/>
                <a:latin typeface="+mn-lt"/>
                <a:ea typeface="+mn-ea"/>
                <a:cs typeface="+mn-cs"/>
              </a:rPr>
              <a:t>, 2008). Added, the IT that incorporates telecommunication, software applications, and hardware creates powerful brands and corporate image that can make the firm retain its markets share, market position and overall profitability.</a:t>
            </a:r>
          </a:p>
          <a:p>
            <a:endParaRPr lang="en-US" dirty="0"/>
          </a:p>
        </p:txBody>
      </p:sp>
      <p:sp>
        <p:nvSpPr>
          <p:cNvPr id="4" name="Slide Number Placeholder 3"/>
          <p:cNvSpPr>
            <a:spLocks noGrp="1"/>
          </p:cNvSpPr>
          <p:nvPr>
            <p:ph type="sldNum" sz="quarter" idx="10"/>
          </p:nvPr>
        </p:nvSpPr>
        <p:spPr/>
        <p:txBody>
          <a:bodyPr/>
          <a:lstStyle/>
          <a:p>
            <a:fld id="{55E9B42D-64AE-4C9E-B8AA-4C094F3FD173}" type="slidenum">
              <a:rPr lang="en-US" smtClean="0"/>
              <a:t>2</a:t>
            </a:fld>
            <a:endParaRPr lang="en-US"/>
          </a:p>
        </p:txBody>
      </p:sp>
    </p:spTree>
    <p:extLst>
      <p:ext uri="{BB962C8B-B14F-4D97-AF65-F5344CB8AC3E}">
        <p14:creationId xmlns:p14="http://schemas.microsoft.com/office/powerpoint/2010/main" val="237018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Customer Relationship Management is a software solution that delivers a host of technological capabilities together as the software allows the firm to store all prospects and existing customers, make phone calls, generate reports, schedule customer appointments, send emails, add notes, manage the pipeline (Kumar &amp; </a:t>
            </a:r>
            <a:r>
              <a:rPr lang="en-US" sz="1200" kern="1200" dirty="0" err="1">
                <a:solidFill>
                  <a:schemeClr val="tx1"/>
                </a:solidFill>
                <a:effectLst/>
                <a:latin typeface="+mn-lt"/>
                <a:ea typeface="+mn-ea"/>
                <a:cs typeface="+mn-cs"/>
              </a:rPr>
              <a:t>Reinartz</a:t>
            </a:r>
            <a:r>
              <a:rPr lang="en-US" sz="1200" kern="1200" dirty="0">
                <a:solidFill>
                  <a:schemeClr val="tx1"/>
                </a:solidFill>
                <a:effectLst/>
                <a:latin typeface="+mn-lt"/>
                <a:ea typeface="+mn-ea"/>
                <a:cs typeface="+mn-cs"/>
              </a:rPr>
              <a:t>, 2017). </a:t>
            </a:r>
          </a:p>
          <a:p>
            <a:endParaRPr lang="en-US" dirty="0"/>
          </a:p>
        </p:txBody>
      </p:sp>
      <p:sp>
        <p:nvSpPr>
          <p:cNvPr id="4" name="Slide Number Placeholder 3"/>
          <p:cNvSpPr>
            <a:spLocks noGrp="1"/>
          </p:cNvSpPr>
          <p:nvPr>
            <p:ph type="sldNum" sz="quarter" idx="10"/>
          </p:nvPr>
        </p:nvSpPr>
        <p:spPr/>
        <p:txBody>
          <a:bodyPr/>
          <a:lstStyle/>
          <a:p>
            <a:fld id="{55E9B42D-64AE-4C9E-B8AA-4C094F3FD173}" type="slidenum">
              <a:rPr lang="en-US" smtClean="0"/>
              <a:t>3</a:t>
            </a:fld>
            <a:endParaRPr lang="en-US"/>
          </a:p>
        </p:txBody>
      </p:sp>
    </p:spTree>
    <p:extLst>
      <p:ext uri="{BB962C8B-B14F-4D97-AF65-F5344CB8AC3E}">
        <p14:creationId xmlns:p14="http://schemas.microsoft.com/office/powerpoint/2010/main" val="30273436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CRM systems were originally hosted on the physical servers, but today they are increasingly shifting to cloud storage. So, the business can buy the CRM software on subscription basis and customize the software. This eliminates the server management costs</a:t>
            </a:r>
          </a:p>
          <a:p>
            <a:r>
              <a:rPr lang="en-US" sz="1200" kern="1200" dirty="0">
                <a:solidFill>
                  <a:schemeClr val="tx1"/>
                </a:solidFill>
                <a:effectLst/>
                <a:latin typeface="+mn-lt"/>
                <a:ea typeface="+mn-ea"/>
                <a:cs typeface="+mn-cs"/>
              </a:rPr>
              <a:t>CRM systems are mostly web-based software applications. They are developed predominantly for PCs and laptops, but today the CRMs are also optimized for handheld devices as mobile apps on the Android and iOS platforms (In </a:t>
            </a:r>
            <a:r>
              <a:rPr lang="en-US" sz="1200" kern="1200" dirty="0" err="1">
                <a:solidFill>
                  <a:schemeClr val="tx1"/>
                </a:solidFill>
                <a:effectLst/>
                <a:latin typeface="+mn-lt"/>
                <a:ea typeface="+mn-ea"/>
                <a:cs typeface="+mn-cs"/>
              </a:rPr>
              <a:t>Eid</a:t>
            </a:r>
            <a:r>
              <a:rPr lang="en-US" sz="1200" kern="1200" dirty="0">
                <a:solidFill>
                  <a:schemeClr val="tx1"/>
                </a:solidFill>
                <a:effectLst/>
                <a:latin typeface="+mn-lt"/>
                <a:ea typeface="+mn-ea"/>
                <a:cs typeface="+mn-cs"/>
              </a:rPr>
              <a:t>, IGI Global, &amp; IRMA, 2017).</a:t>
            </a:r>
          </a:p>
          <a:p>
            <a:r>
              <a:rPr lang="en-US" sz="1200" kern="1200" dirty="0">
                <a:solidFill>
                  <a:schemeClr val="tx1"/>
                </a:solidFill>
                <a:effectLst/>
                <a:latin typeface="+mn-lt"/>
                <a:ea typeface="+mn-ea"/>
                <a:cs typeface="+mn-cs"/>
              </a:rPr>
              <a:t>CRMs can be integrated with various applications such as marketing automation tools, helpdesk software, and live chat software which allows for swift and real time collaborations.</a:t>
            </a:r>
          </a:p>
          <a:p>
            <a:endParaRPr lang="en-US" dirty="0"/>
          </a:p>
        </p:txBody>
      </p:sp>
      <p:sp>
        <p:nvSpPr>
          <p:cNvPr id="4" name="Slide Number Placeholder 3"/>
          <p:cNvSpPr>
            <a:spLocks noGrp="1"/>
          </p:cNvSpPr>
          <p:nvPr>
            <p:ph type="sldNum" sz="quarter" idx="10"/>
          </p:nvPr>
        </p:nvSpPr>
        <p:spPr/>
        <p:txBody>
          <a:bodyPr/>
          <a:lstStyle/>
          <a:p>
            <a:fld id="{55E9B42D-64AE-4C9E-B8AA-4C094F3FD173}" type="slidenum">
              <a:rPr lang="en-US" smtClean="0"/>
              <a:t>5</a:t>
            </a:fld>
            <a:endParaRPr lang="en-US"/>
          </a:p>
        </p:txBody>
      </p:sp>
    </p:spTree>
    <p:extLst>
      <p:ext uri="{BB962C8B-B14F-4D97-AF65-F5344CB8AC3E}">
        <p14:creationId xmlns:p14="http://schemas.microsoft.com/office/powerpoint/2010/main" val="29900531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CRM system will bring all customer information into one interconnected unit. The complete history of the customer with the business exists together with a list of potential deals; emails, key notes, and engagements live in one huge interface. The fact that real-time notifications can be gotten when customers perform significant activities—like visiting the Pricing page, making orders online or clicking on a link in the email. This presents a goldmine of valuable information availed in one system and under one roof.</a:t>
            </a:r>
          </a:p>
          <a:p>
            <a:r>
              <a:rPr lang="en-US" sz="1200" kern="1200" dirty="0">
                <a:solidFill>
                  <a:schemeClr val="tx1"/>
                </a:solidFill>
                <a:effectLst/>
                <a:latin typeface="+mn-lt"/>
                <a:ea typeface="+mn-ea"/>
                <a:cs typeface="+mn-cs"/>
              </a:rPr>
              <a:t>Therefore, CRM is a one-stop shop for the sales teams and it can be the main difference between sealing a big deal and losing the deal. It can be the gateway to augmented </a:t>
            </a:r>
            <a:r>
              <a:rPr lang="en-US" sz="1200" u="none" strike="noStrike" kern="1200" dirty="0">
                <a:solidFill>
                  <a:schemeClr val="tx1"/>
                </a:solidFill>
                <a:effectLst/>
                <a:latin typeface="+mn-lt"/>
                <a:ea typeface="+mn-ea"/>
                <a:cs typeface="+mn-cs"/>
                <a:hlinkClick r:id="rId3"/>
              </a:rPr>
              <a:t>sales productivity</a:t>
            </a:r>
            <a:r>
              <a:rPr lang="en-US" sz="1200" kern="1200" dirty="0">
                <a:solidFill>
                  <a:schemeClr val="tx1"/>
                </a:solidFill>
                <a:effectLst/>
                <a:latin typeface="+mn-lt"/>
                <a:ea typeface="+mn-ea"/>
                <a:cs typeface="+mn-cs"/>
              </a:rPr>
              <a:t>, healthy pipelines and increased coordination between and beyond teams. At the core of the </a:t>
            </a:r>
            <a:r>
              <a:rPr lang="en-US" sz="1200" u="none" strike="noStrike" kern="1200" dirty="0">
                <a:solidFill>
                  <a:schemeClr val="tx1"/>
                </a:solidFill>
                <a:effectLst/>
                <a:latin typeface="+mn-lt"/>
                <a:ea typeface="+mn-ea"/>
                <a:cs typeface="+mn-cs"/>
                <a:hlinkClick r:id="rId4"/>
              </a:rPr>
              <a:t>CRM software</a:t>
            </a:r>
            <a:r>
              <a:rPr lang="en-US" sz="1200" kern="1200" dirty="0">
                <a:solidFill>
                  <a:schemeClr val="tx1"/>
                </a:solidFill>
                <a:effectLst/>
                <a:latin typeface="+mn-lt"/>
                <a:ea typeface="+mn-ea"/>
                <a:cs typeface="+mn-cs"/>
              </a:rPr>
              <a:t> is building lasting relationships with the customers.</a:t>
            </a:r>
          </a:p>
          <a:p>
            <a:endParaRPr lang="en-US" dirty="0"/>
          </a:p>
        </p:txBody>
      </p:sp>
      <p:sp>
        <p:nvSpPr>
          <p:cNvPr id="4" name="Slide Number Placeholder 3"/>
          <p:cNvSpPr>
            <a:spLocks noGrp="1"/>
          </p:cNvSpPr>
          <p:nvPr>
            <p:ph type="sldNum" sz="quarter" idx="10"/>
          </p:nvPr>
        </p:nvSpPr>
        <p:spPr/>
        <p:txBody>
          <a:bodyPr/>
          <a:lstStyle/>
          <a:p>
            <a:fld id="{55E9B42D-64AE-4C9E-B8AA-4C094F3FD173}" type="slidenum">
              <a:rPr lang="en-US" smtClean="0"/>
              <a:t>6</a:t>
            </a:fld>
            <a:endParaRPr lang="en-US"/>
          </a:p>
        </p:txBody>
      </p:sp>
    </p:spTree>
    <p:extLst>
      <p:ext uri="{BB962C8B-B14F-4D97-AF65-F5344CB8AC3E}">
        <p14:creationId xmlns:p14="http://schemas.microsoft.com/office/powerpoint/2010/main" val="2783052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Important pointers of simple CRM software include intuitive user experience, clean interface and minimal time necessary to get started.</a:t>
            </a:r>
          </a:p>
          <a:p>
            <a:pPr lvl="0"/>
            <a:r>
              <a:rPr lang="en-US" sz="1200" kern="1200" dirty="0">
                <a:solidFill>
                  <a:schemeClr val="tx1"/>
                </a:solidFill>
                <a:effectLst/>
                <a:latin typeface="+mn-lt"/>
                <a:ea typeface="+mn-ea"/>
                <a:cs typeface="+mn-cs"/>
              </a:rPr>
              <a:t>Price entails hidden costs like maintenance and implementation costs</a:t>
            </a:r>
          </a:p>
          <a:p>
            <a:pPr lvl="0"/>
            <a:r>
              <a:rPr lang="en-US" sz="1200" kern="1200" dirty="0">
                <a:solidFill>
                  <a:schemeClr val="tx1"/>
                </a:solidFill>
                <a:effectLst/>
                <a:latin typeface="+mn-lt"/>
                <a:ea typeface="+mn-ea"/>
                <a:cs typeface="+mn-cs"/>
              </a:rPr>
              <a:t>Relevance entails choosing the ideal CRM that supports and solve the business case. The company goals, strategies, and objectives should be clearly defined.</a:t>
            </a:r>
          </a:p>
          <a:p>
            <a:endParaRPr lang="en-US" dirty="0"/>
          </a:p>
        </p:txBody>
      </p:sp>
      <p:sp>
        <p:nvSpPr>
          <p:cNvPr id="4" name="Slide Number Placeholder 3"/>
          <p:cNvSpPr>
            <a:spLocks noGrp="1"/>
          </p:cNvSpPr>
          <p:nvPr>
            <p:ph type="sldNum" sz="quarter" idx="10"/>
          </p:nvPr>
        </p:nvSpPr>
        <p:spPr/>
        <p:txBody>
          <a:bodyPr/>
          <a:lstStyle/>
          <a:p>
            <a:fld id="{55E9B42D-64AE-4C9E-B8AA-4C094F3FD173}" type="slidenum">
              <a:rPr lang="en-US" smtClean="0"/>
              <a:t>7</a:t>
            </a:fld>
            <a:endParaRPr lang="en-US"/>
          </a:p>
        </p:txBody>
      </p:sp>
    </p:spTree>
    <p:extLst>
      <p:ext uri="{BB962C8B-B14F-4D97-AF65-F5344CB8AC3E}">
        <p14:creationId xmlns:p14="http://schemas.microsoft.com/office/powerpoint/2010/main" val="232252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Delivery is lucrative yet challenging for business especially for firms that have online order platforms (Burgess, S. (2002). Apart from monitoring a huge fleet of vehicles and drivers for safety, there is need to protect the merchandise that the vehicles are carrying. GPS for tracking the fleet is just the perfect and low-cost solution to ensure that the business is efficient. </a:t>
            </a:r>
          </a:p>
          <a:p>
            <a:endParaRPr lang="en-US" dirty="0"/>
          </a:p>
        </p:txBody>
      </p:sp>
      <p:sp>
        <p:nvSpPr>
          <p:cNvPr id="4" name="Slide Number Placeholder 3"/>
          <p:cNvSpPr>
            <a:spLocks noGrp="1"/>
          </p:cNvSpPr>
          <p:nvPr>
            <p:ph type="sldNum" sz="quarter" idx="10"/>
          </p:nvPr>
        </p:nvSpPr>
        <p:spPr/>
        <p:txBody>
          <a:bodyPr/>
          <a:lstStyle/>
          <a:p>
            <a:fld id="{55E9B42D-64AE-4C9E-B8AA-4C094F3FD173}" type="slidenum">
              <a:rPr lang="en-US" smtClean="0"/>
              <a:t>10</a:t>
            </a:fld>
            <a:endParaRPr lang="en-US"/>
          </a:p>
        </p:txBody>
      </p:sp>
    </p:spTree>
    <p:extLst>
      <p:ext uri="{BB962C8B-B14F-4D97-AF65-F5344CB8AC3E}">
        <p14:creationId xmlns:p14="http://schemas.microsoft.com/office/powerpoint/2010/main" val="4069557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Tracks the location of objects (vehicles, drivers, mobile, motorbike) online in real-time via Google, Satellite, and OSM. Additional information on the tracking include speed of vehicles, exact address, fuel consumption, and travel history </a:t>
            </a:r>
          </a:p>
          <a:p>
            <a:r>
              <a:rPr lang="en-US" sz="1200" kern="1200" dirty="0">
                <a:solidFill>
                  <a:schemeClr val="tx1"/>
                </a:solidFill>
                <a:effectLst/>
                <a:latin typeface="+mn-lt"/>
                <a:ea typeface="+mn-ea"/>
                <a:cs typeface="+mn-cs"/>
              </a:rPr>
              <a:t> Get prompt notifications on mobile devices, such as texts e-mail, or mobile App.</a:t>
            </a:r>
          </a:p>
          <a:p>
            <a:r>
              <a:rPr lang="en-US" sz="1200" kern="1200" dirty="0">
                <a:solidFill>
                  <a:schemeClr val="tx1"/>
                </a:solidFill>
                <a:effectLst/>
                <a:latin typeface="+mn-lt"/>
                <a:ea typeface="+mn-ea"/>
                <a:cs typeface="+mn-cs"/>
              </a:rPr>
              <a:t>Instant alerts and about the tracking object such as knowing when objects enter or exit the geo-zone, speeding and even stopovers. SOS alarms can be generated if the car or goods are stolen and turning on/off engines easily.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Download and generating detailed reports in diverse formats on information by dates and GPS tracker: driving hours, speed, stopovers, distance, fuel consumption and others.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t>
            </a:r>
            <a:r>
              <a:rPr lang="en-US" sz="1200" kern="1200" dirty="0" err="1">
                <a:solidFill>
                  <a:schemeClr val="tx1"/>
                </a:solidFill>
                <a:effectLst/>
                <a:latin typeface="+mn-lt"/>
                <a:ea typeface="+mn-ea"/>
                <a:cs typeface="+mn-cs"/>
              </a:rPr>
              <a:t>Geofence</a:t>
            </a:r>
            <a:r>
              <a:rPr lang="en-US" sz="1200" kern="1200" dirty="0">
                <a:solidFill>
                  <a:schemeClr val="tx1"/>
                </a:solidFill>
                <a:effectLst/>
                <a:latin typeface="+mn-lt"/>
                <a:ea typeface="+mn-ea"/>
                <a:cs typeface="+mn-cs"/>
              </a:rPr>
              <a:t> feature permits setting up geographic boundaries in areas that have explicit interest for the business. Automated alerts are sent when objects enter or leave marked boundaries.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55E9B42D-64AE-4C9E-B8AA-4C094F3FD173}" type="slidenum">
              <a:rPr lang="en-US" smtClean="0"/>
              <a:t>11</a:t>
            </a:fld>
            <a:endParaRPr lang="en-US"/>
          </a:p>
        </p:txBody>
      </p:sp>
    </p:spTree>
    <p:extLst>
      <p:ext uri="{BB962C8B-B14F-4D97-AF65-F5344CB8AC3E}">
        <p14:creationId xmlns:p14="http://schemas.microsoft.com/office/powerpoint/2010/main" val="40994308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15-Jun-18</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5BFA754-D5C3-4E66-96A6-867B257F58DC}" type="datetimeFigureOut">
              <a:rPr lang="en-US" dirty="0"/>
              <a:t>15-Jun-18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15-Jun-18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15-Jun-18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15-Jun-18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15-Jun-18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15-Jun-18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15-Jun-18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15-Jun-18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15-Jun-18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15-Jun-18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15-Jun-18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15-Jun-18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15-Jun-18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15-Jun-18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15-Jun-18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15-Jun-18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15-Jun-18</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31076" y="1871131"/>
            <a:ext cx="7431110" cy="1619044"/>
          </a:xfrm>
        </p:spPr>
        <p:txBody>
          <a:bodyPr/>
          <a:lstStyle/>
          <a:p>
            <a:r>
              <a:rPr lang="en-US" sz="3600" b="1" dirty="0"/>
              <a:t>The Implementation of Customer Relations Management and GPS Tracking Software For Business</a:t>
            </a:r>
          </a:p>
        </p:txBody>
      </p:sp>
      <p:sp>
        <p:nvSpPr>
          <p:cNvPr id="3" name="Subtitle 2"/>
          <p:cNvSpPr>
            <a:spLocks noGrp="1"/>
          </p:cNvSpPr>
          <p:nvPr>
            <p:ph type="subTitle" idx="1"/>
          </p:nvPr>
        </p:nvSpPr>
        <p:spPr/>
        <p:txBody>
          <a:bodyPr/>
          <a:lstStyle/>
          <a:p>
            <a:r>
              <a:rPr lang="en-US" dirty="0"/>
              <a:t>Compiled and Presented by: </a:t>
            </a:r>
          </a:p>
          <a:p>
            <a:endParaRPr lang="en-US" dirty="0"/>
          </a:p>
        </p:txBody>
      </p:sp>
    </p:spTree>
    <p:extLst>
      <p:ext uri="{BB962C8B-B14F-4D97-AF65-F5344CB8AC3E}">
        <p14:creationId xmlns:p14="http://schemas.microsoft.com/office/powerpoint/2010/main" val="3627168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2184" y="640938"/>
            <a:ext cx="9601196" cy="1303867"/>
          </a:xfrm>
        </p:spPr>
        <p:txBody>
          <a:bodyPr/>
          <a:lstStyle/>
          <a:p>
            <a:r>
              <a:rPr lang="en-US" dirty="0"/>
              <a:t>	Background Information</a:t>
            </a:r>
          </a:p>
        </p:txBody>
      </p:sp>
      <p:sp>
        <p:nvSpPr>
          <p:cNvPr id="3" name="Content Placeholder 2"/>
          <p:cNvSpPr>
            <a:spLocks noGrp="1"/>
          </p:cNvSpPr>
          <p:nvPr>
            <p:ph idx="1"/>
          </p:nvPr>
        </p:nvSpPr>
        <p:spPr>
          <a:xfrm>
            <a:off x="545910" y="2483892"/>
            <a:ext cx="11013744" cy="3807725"/>
          </a:xfrm>
        </p:spPr>
        <p:txBody>
          <a:bodyPr>
            <a:normAutofit fontScale="92500" lnSpcReduction="20000"/>
          </a:bodyPr>
          <a:lstStyle/>
          <a:p>
            <a:r>
              <a:rPr lang="en-US" dirty="0"/>
              <a:t>X-M Inc. has reported a 15% decline in sales and 25 % decline in net profits in the past fiscal year.</a:t>
            </a:r>
          </a:p>
          <a:p>
            <a:r>
              <a:rPr lang="en-US" dirty="0"/>
              <a:t>The market share has declined by 25% and customer numbers are on a downward trend</a:t>
            </a:r>
          </a:p>
          <a:p>
            <a:r>
              <a:rPr lang="en-US" dirty="0"/>
              <a:t>There have been numerous customer complaints due to poor customer service by  staff </a:t>
            </a:r>
          </a:p>
          <a:p>
            <a:r>
              <a:rPr lang="en-US" dirty="0"/>
              <a:t>The number of cancelled orders has increased significantly due to delays in delivery of products and low turnaround time</a:t>
            </a:r>
          </a:p>
          <a:p>
            <a:r>
              <a:rPr lang="en-US" dirty="0"/>
              <a:t>Hence, the company should improve its customer retention by use of customer relations management and sales revenues by tracking transport of customer goods to the final destination. </a:t>
            </a:r>
          </a:p>
          <a:p>
            <a:r>
              <a:rPr lang="en-US" dirty="0"/>
              <a:t>This presentation highlights the technological capabilities and advantages of incorporating the CRM software and GPS tracking systems in the business.</a:t>
            </a:r>
          </a:p>
        </p:txBody>
      </p:sp>
    </p:spTree>
    <p:extLst>
      <p:ext uri="{BB962C8B-B14F-4D97-AF65-F5344CB8AC3E}">
        <p14:creationId xmlns:p14="http://schemas.microsoft.com/office/powerpoint/2010/main" val="3343945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3" y="647763"/>
            <a:ext cx="9601196" cy="1303867"/>
          </a:xfrm>
        </p:spPr>
        <p:txBody>
          <a:bodyPr/>
          <a:lstStyle/>
          <a:p>
            <a:r>
              <a:rPr lang="en-US" dirty="0"/>
              <a:t>Customer Relations Management </a:t>
            </a:r>
          </a:p>
        </p:txBody>
      </p:sp>
      <p:pic>
        <p:nvPicPr>
          <p:cNvPr id="1026" name="Picture 2" descr="Image result for Customer Relationship Management"/>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95403" y="1610436"/>
            <a:ext cx="9601196" cy="4571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2147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3390" y="559052"/>
            <a:ext cx="9601196" cy="1303867"/>
          </a:xfrm>
        </p:spPr>
        <p:txBody>
          <a:bodyPr/>
          <a:lstStyle/>
          <a:p>
            <a:r>
              <a:rPr lang="en-US" dirty="0"/>
              <a:t>Three phases of CRM</a:t>
            </a:r>
          </a:p>
        </p:txBody>
      </p:sp>
      <p:sp>
        <p:nvSpPr>
          <p:cNvPr id="3" name="Content Placeholder 2"/>
          <p:cNvSpPr>
            <a:spLocks noGrp="1"/>
          </p:cNvSpPr>
          <p:nvPr>
            <p:ph idx="1"/>
          </p:nvPr>
        </p:nvSpPr>
        <p:spPr>
          <a:xfrm>
            <a:off x="1295401" y="2279176"/>
            <a:ext cx="9601196" cy="3985146"/>
          </a:xfrm>
        </p:spPr>
        <p:txBody>
          <a:bodyPr>
            <a:normAutofit/>
          </a:bodyPr>
          <a:lstStyle/>
          <a:p>
            <a:r>
              <a:rPr lang="en-US" dirty="0"/>
              <a:t>Acquisition of New Customer Relationships</a:t>
            </a:r>
          </a:p>
          <a:p>
            <a:pPr lvl="1"/>
            <a:r>
              <a:rPr lang="en-US" sz="2200" dirty="0"/>
              <a:t>The business will acquire new customers by promoting its products and services leadership.</a:t>
            </a:r>
          </a:p>
          <a:p>
            <a:r>
              <a:rPr lang="en-US" dirty="0"/>
              <a:t>Enhancing the Existing Customer Relationships</a:t>
            </a:r>
          </a:p>
          <a:p>
            <a:pPr lvl="1"/>
            <a:r>
              <a:rPr lang="en-US" sz="2200" dirty="0"/>
              <a:t>The relationship can be enhanced by encouraging distinction in up-selling and cross-selling, thus deepening and augmentation of the relationship.</a:t>
            </a:r>
          </a:p>
          <a:p>
            <a:r>
              <a:rPr lang="en-US" dirty="0"/>
              <a:t>Retaining the Customer Relationships</a:t>
            </a:r>
          </a:p>
          <a:p>
            <a:pPr lvl="1"/>
            <a:r>
              <a:rPr lang="en-US" sz="2200" dirty="0"/>
              <a:t>Customer retention emphases on service adaptability by delivering not what the markets needs but what the customers want.</a:t>
            </a:r>
            <a:endParaRPr lang="en-GB" sz="2200" dirty="0"/>
          </a:p>
        </p:txBody>
      </p:sp>
    </p:spTree>
    <p:extLst>
      <p:ext uri="{BB962C8B-B14F-4D97-AF65-F5344CB8AC3E}">
        <p14:creationId xmlns:p14="http://schemas.microsoft.com/office/powerpoint/2010/main" val="1175676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CRM technical specs</a:t>
            </a:r>
            <a:br>
              <a:rPr lang="en-US" dirty="0"/>
            </a:br>
            <a:endParaRPr lang="en-US" dirty="0"/>
          </a:p>
        </p:txBody>
      </p:sp>
      <p:sp>
        <p:nvSpPr>
          <p:cNvPr id="3" name="Content Placeholder 2"/>
          <p:cNvSpPr>
            <a:spLocks noGrp="1"/>
          </p:cNvSpPr>
          <p:nvPr>
            <p:ph idx="1"/>
          </p:nvPr>
        </p:nvSpPr>
        <p:spPr>
          <a:xfrm>
            <a:off x="558421" y="2534437"/>
            <a:ext cx="7316337" cy="3020202"/>
          </a:xfrm>
        </p:spPr>
        <p:txBody>
          <a:bodyPr>
            <a:noAutofit/>
          </a:bodyPr>
          <a:lstStyle/>
          <a:p>
            <a:r>
              <a:rPr lang="en-US" sz="4000" dirty="0"/>
              <a:t>Software on the server/cloud</a:t>
            </a:r>
          </a:p>
          <a:p>
            <a:r>
              <a:rPr lang="en-US" sz="4000" dirty="0"/>
              <a:t>For your desk and on the go</a:t>
            </a:r>
          </a:p>
          <a:p>
            <a:r>
              <a:rPr lang="en-US" sz="4000" dirty="0"/>
              <a:t>A tool that supports integrations</a:t>
            </a:r>
          </a:p>
        </p:txBody>
      </p:sp>
    </p:spTree>
    <p:extLst>
      <p:ext uri="{BB962C8B-B14F-4D97-AF65-F5344CB8AC3E}">
        <p14:creationId xmlns:p14="http://schemas.microsoft.com/office/powerpoint/2010/main" val="39076990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of using CRM software</a:t>
            </a:r>
          </a:p>
        </p:txBody>
      </p:sp>
      <p:sp>
        <p:nvSpPr>
          <p:cNvPr id="3" name="Content Placeholder 2"/>
          <p:cNvSpPr>
            <a:spLocks noGrp="1"/>
          </p:cNvSpPr>
          <p:nvPr>
            <p:ph idx="1"/>
          </p:nvPr>
        </p:nvSpPr>
        <p:spPr/>
        <p:txBody>
          <a:bodyPr/>
          <a:lstStyle/>
          <a:p>
            <a:r>
              <a:rPr lang="en-US" dirty="0"/>
              <a:t>Enhanced relationships with customers</a:t>
            </a:r>
          </a:p>
          <a:p>
            <a:r>
              <a:rPr lang="en-US" dirty="0"/>
              <a:t>Lesser data entry</a:t>
            </a:r>
          </a:p>
          <a:p>
            <a:r>
              <a:rPr lang="en-US" dirty="0"/>
              <a:t>Better communication</a:t>
            </a:r>
          </a:p>
          <a:p>
            <a:r>
              <a:rPr lang="en-US" dirty="0"/>
              <a:t>Healthier pipelines</a:t>
            </a:r>
          </a:p>
          <a:p>
            <a:r>
              <a:rPr lang="en-US" dirty="0"/>
              <a:t>Higher revenue</a:t>
            </a:r>
          </a:p>
          <a:p>
            <a:r>
              <a:rPr lang="en-US" dirty="0"/>
              <a:t>More collaboration = a strong business</a:t>
            </a:r>
          </a:p>
        </p:txBody>
      </p:sp>
    </p:spTree>
    <p:extLst>
      <p:ext uri="{BB962C8B-B14F-4D97-AF65-F5344CB8AC3E}">
        <p14:creationId xmlns:p14="http://schemas.microsoft.com/office/powerpoint/2010/main" val="447658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8800" y="1282382"/>
            <a:ext cx="9601196" cy="1303867"/>
          </a:xfrm>
        </p:spPr>
        <p:txBody>
          <a:bodyPr>
            <a:noAutofit/>
          </a:bodyPr>
          <a:lstStyle/>
          <a:p>
            <a:r>
              <a:rPr lang="en-US" sz="6000" dirty="0"/>
              <a:t>Choosing the right CRM for </a:t>
            </a:r>
            <a:br>
              <a:rPr lang="en-US" sz="6000" dirty="0"/>
            </a:br>
            <a:r>
              <a:rPr lang="en-US" sz="6000" dirty="0"/>
              <a:t>X-M Inc.</a:t>
            </a:r>
            <a:br>
              <a:rPr lang="en-US" sz="6000" dirty="0"/>
            </a:br>
            <a:endParaRPr lang="en-US" sz="6000" dirty="0"/>
          </a:p>
        </p:txBody>
      </p:sp>
      <p:sp>
        <p:nvSpPr>
          <p:cNvPr id="5" name="Content Placeholder 4"/>
          <p:cNvSpPr>
            <a:spLocks noGrp="1"/>
          </p:cNvSpPr>
          <p:nvPr>
            <p:ph idx="1"/>
          </p:nvPr>
        </p:nvSpPr>
        <p:spPr>
          <a:xfrm>
            <a:off x="558421" y="2406806"/>
            <a:ext cx="6811370" cy="3871164"/>
          </a:xfrm>
        </p:spPr>
        <p:txBody>
          <a:bodyPr>
            <a:normAutofit/>
          </a:bodyPr>
          <a:lstStyle/>
          <a:p>
            <a:r>
              <a:rPr lang="en-US" sz="6000" dirty="0"/>
              <a:t>Simplicity  </a:t>
            </a:r>
          </a:p>
          <a:p>
            <a:r>
              <a:rPr lang="en-US" sz="6000" dirty="0"/>
              <a:t>Price: </a:t>
            </a:r>
          </a:p>
          <a:p>
            <a:r>
              <a:rPr lang="en-US" sz="6000" dirty="0"/>
              <a:t>Relevance</a:t>
            </a:r>
          </a:p>
        </p:txBody>
      </p:sp>
      <p:pic>
        <p:nvPicPr>
          <p:cNvPr id="6" name="Picture 5"/>
          <p:cNvPicPr/>
          <p:nvPr/>
        </p:nvPicPr>
        <p:blipFill rotWithShape="1">
          <a:blip r:embed="rId3"/>
          <a:srcRect l="62184" t="28723" r="8963" b="20605"/>
          <a:stretch/>
        </p:blipFill>
        <p:spPr bwMode="auto">
          <a:xfrm>
            <a:off x="7478973" y="2406806"/>
            <a:ext cx="3916908" cy="387116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611859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Recommended CRM Software </a:t>
            </a:r>
          </a:p>
        </p:txBody>
      </p:sp>
      <p:pic>
        <p:nvPicPr>
          <p:cNvPr id="4098" name="Picture 2" descr="Image result for Freshworks CRM"/>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19367" y="2442949"/>
            <a:ext cx="9477231" cy="34778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3956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GPS Tracking for Delivery Vehicles</a:t>
            </a:r>
          </a:p>
        </p:txBody>
      </p:sp>
      <p:sp>
        <p:nvSpPr>
          <p:cNvPr id="3" name="Content Placeholder 2"/>
          <p:cNvSpPr>
            <a:spLocks noGrp="1"/>
          </p:cNvSpPr>
          <p:nvPr>
            <p:ph idx="1"/>
          </p:nvPr>
        </p:nvSpPr>
        <p:spPr/>
        <p:txBody>
          <a:bodyPr>
            <a:normAutofit/>
          </a:bodyPr>
          <a:lstStyle/>
          <a:p>
            <a:r>
              <a:rPr lang="en-US" dirty="0"/>
              <a:t>GPS vehicle tracking end-to-end solutions are designed for companies to take full control of the fleet and help in the assignment of faster routes (taking into account traffic), to ensure that the fleet takes the most efficient routes possible to the destination. </a:t>
            </a:r>
          </a:p>
          <a:p>
            <a:r>
              <a:rPr lang="en-US" dirty="0"/>
              <a:t>The real time fleet tracking will allow the company to offer accurate ETA’s to the customers for deliveries. Customers certainly appreciate faster and accurate deliveries which would be the company’s competitive edge</a:t>
            </a:r>
          </a:p>
        </p:txBody>
      </p:sp>
    </p:spTree>
    <p:extLst>
      <p:ext uri="{BB962C8B-B14F-4D97-AF65-F5344CB8AC3E}">
        <p14:creationId xmlns:p14="http://schemas.microsoft.com/office/powerpoint/2010/main" val="10950137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of GPS Tracking Software</a:t>
            </a:r>
          </a:p>
        </p:txBody>
      </p:sp>
      <p:sp>
        <p:nvSpPr>
          <p:cNvPr id="3" name="Content Placeholder 2"/>
          <p:cNvSpPr>
            <a:spLocks noGrp="1"/>
          </p:cNvSpPr>
          <p:nvPr>
            <p:ph idx="1"/>
          </p:nvPr>
        </p:nvSpPr>
        <p:spPr>
          <a:xfrm>
            <a:off x="573206" y="2556932"/>
            <a:ext cx="11341290" cy="3318936"/>
          </a:xfrm>
        </p:spPr>
        <p:txBody>
          <a:bodyPr>
            <a:normAutofit fontScale="92500"/>
          </a:bodyPr>
          <a:lstStyle/>
          <a:p>
            <a:r>
              <a:rPr lang="en-US" sz="2900" dirty="0"/>
              <a:t>Boost productivity as the employee hours are monitored and more delivery stops in one  day</a:t>
            </a:r>
          </a:p>
          <a:p>
            <a:r>
              <a:rPr lang="en-US" sz="2900" dirty="0"/>
              <a:t>Promote safer driving, safer fleet and fosters professionalism </a:t>
            </a:r>
          </a:p>
          <a:p>
            <a:r>
              <a:rPr lang="en-US" sz="2900" dirty="0"/>
              <a:t>Improve customer satisfaction and customer retention due to timely deliveries </a:t>
            </a:r>
          </a:p>
          <a:p>
            <a:r>
              <a:rPr lang="en-US" sz="2900" dirty="0"/>
              <a:t>Planning the most efficient routes lowers fuel and labor costs (overtime hours)</a:t>
            </a:r>
          </a:p>
          <a:p>
            <a:r>
              <a:rPr lang="en-US" sz="2900" dirty="0"/>
              <a:t>Lower costs in the end increases the bottom line</a:t>
            </a:r>
          </a:p>
          <a:p>
            <a:pPr marL="0" indent="0">
              <a:buNone/>
            </a:pPr>
            <a:endParaRPr lang="en-US" dirty="0"/>
          </a:p>
        </p:txBody>
      </p:sp>
    </p:spTree>
    <p:extLst>
      <p:ext uri="{BB962C8B-B14F-4D97-AF65-F5344CB8AC3E}">
        <p14:creationId xmlns:p14="http://schemas.microsoft.com/office/powerpoint/2010/main" val="12240511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Technological Capabilities </a:t>
            </a:r>
          </a:p>
        </p:txBody>
      </p:sp>
      <p:sp>
        <p:nvSpPr>
          <p:cNvPr id="4" name="Content Placeholder 3"/>
          <p:cNvSpPr>
            <a:spLocks noGrp="1"/>
          </p:cNvSpPr>
          <p:nvPr>
            <p:ph idx="1"/>
          </p:nvPr>
        </p:nvSpPr>
        <p:spPr>
          <a:xfrm>
            <a:off x="1037230" y="2402006"/>
            <a:ext cx="9859367" cy="4067034"/>
          </a:xfrm>
        </p:spPr>
        <p:txBody>
          <a:bodyPr>
            <a:normAutofit fontScale="25000" lnSpcReduction="20000"/>
          </a:bodyPr>
          <a:lstStyle/>
          <a:p>
            <a:r>
              <a:rPr lang="en-US" sz="9600" dirty="0"/>
              <a:t>One Main Administration Account</a:t>
            </a:r>
          </a:p>
          <a:p>
            <a:r>
              <a:rPr lang="en-US" sz="9600" dirty="0"/>
              <a:t>Real time and multiple device tracking</a:t>
            </a:r>
          </a:p>
          <a:p>
            <a:r>
              <a:rPr lang="en-US" sz="9600" dirty="0"/>
              <a:t>Worldwide Coverage and 24/7 international technical Support</a:t>
            </a:r>
          </a:p>
          <a:p>
            <a:r>
              <a:rPr lang="en-US" sz="9600" dirty="0"/>
              <a:t>Detailed Reports in different formats</a:t>
            </a:r>
          </a:p>
          <a:p>
            <a:r>
              <a:rPr lang="en-US" sz="9600" dirty="0"/>
              <a:t>Geo-fence Alerts</a:t>
            </a:r>
          </a:p>
          <a:p>
            <a:r>
              <a:rPr lang="en-US" sz="9600" dirty="0"/>
              <a:t>Connect any GPS tracker and track it online</a:t>
            </a:r>
          </a:p>
          <a:p>
            <a:r>
              <a:rPr lang="en-US" sz="9600" dirty="0"/>
              <a:t>Mobile tracking apps: Android and iOS</a:t>
            </a:r>
          </a:p>
          <a:p>
            <a:r>
              <a:rPr lang="en-US" sz="9600" dirty="0"/>
              <a:t>Tracking objects: vehicles, motorbikes, mobile phones, person, goods </a:t>
            </a:r>
          </a:p>
          <a:p>
            <a:r>
              <a:rPr lang="en-US" sz="9600" dirty="0"/>
              <a:t>99.99% server uptime guaranteed</a:t>
            </a:r>
          </a:p>
          <a:p>
            <a:endParaRPr lang="en-US" dirty="0"/>
          </a:p>
        </p:txBody>
      </p:sp>
      <p:pic>
        <p:nvPicPr>
          <p:cNvPr id="7" name="Picture 6"/>
          <p:cNvPicPr/>
          <p:nvPr/>
        </p:nvPicPr>
        <p:blipFill rotWithShape="1">
          <a:blip r:embed="rId3">
            <a:extLst>
              <a:ext uri="{28A0092B-C50C-407E-A947-70E740481C1C}">
                <a14:useLocalDpi xmlns:a14="http://schemas.microsoft.com/office/drawing/2010/main" val="0"/>
              </a:ext>
            </a:extLst>
          </a:blip>
          <a:srcRect l="127" t="33925" r="74189" b="45260"/>
          <a:stretch/>
        </p:blipFill>
        <p:spPr bwMode="auto">
          <a:xfrm>
            <a:off x="7219666" y="982131"/>
            <a:ext cx="3676931" cy="141987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255278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Recommended Tracking Software: GPSWOX</a:t>
            </a:r>
          </a:p>
        </p:txBody>
      </p:sp>
      <p:pic>
        <p:nvPicPr>
          <p:cNvPr id="3074" name="Picture 2" descr="Image result for GPSWOX"/>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95402" y="2489224"/>
            <a:ext cx="9601196" cy="34748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66590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The End</a:t>
            </a:r>
          </a:p>
        </p:txBody>
      </p:sp>
      <p:sp>
        <p:nvSpPr>
          <p:cNvPr id="3" name="Subtitle 2"/>
          <p:cNvSpPr>
            <a:spLocks noGrp="1"/>
          </p:cNvSpPr>
          <p:nvPr>
            <p:ph type="subTitle" idx="1"/>
          </p:nvPr>
        </p:nvSpPr>
        <p:spPr/>
        <p:txBody>
          <a:bodyPr/>
          <a:lstStyle/>
          <a:p>
            <a:r>
              <a:rPr lang="en-US" dirty="0"/>
              <a:t>Q &amp; A Session</a:t>
            </a:r>
          </a:p>
        </p:txBody>
      </p:sp>
    </p:spTree>
    <p:extLst>
      <p:ext uri="{BB962C8B-B14F-4D97-AF65-F5344CB8AC3E}">
        <p14:creationId xmlns:p14="http://schemas.microsoft.com/office/powerpoint/2010/main" val="3814173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p:txBody>
          <a:bodyPr>
            <a:normAutofit fontScale="70000" lnSpcReduction="20000"/>
          </a:bodyPr>
          <a:lstStyle/>
          <a:p>
            <a:pPr marL="0" indent="0">
              <a:buNone/>
            </a:pPr>
            <a:r>
              <a:rPr lang="en-US" sz="2600" dirty="0"/>
              <a:t>Burgess, S. (2002). </a:t>
            </a:r>
            <a:r>
              <a:rPr lang="en-US" sz="2600" i="1" dirty="0"/>
              <a:t>Managing information technology in small business: Challenges and solutions</a:t>
            </a:r>
            <a:r>
              <a:rPr lang="en-US" sz="2600" dirty="0"/>
              <a:t>. Hershey, Pa: Idea Group</a:t>
            </a:r>
          </a:p>
          <a:p>
            <a:pPr marL="0" indent="0">
              <a:buNone/>
            </a:pPr>
            <a:r>
              <a:rPr lang="en-US" sz="2600" dirty="0"/>
              <a:t>Paper, D., </a:t>
            </a:r>
            <a:r>
              <a:rPr lang="en-US" sz="2600" dirty="0" err="1"/>
              <a:t>Mok</a:t>
            </a:r>
            <a:r>
              <a:rPr lang="en-US" sz="2600" dirty="0"/>
              <a:t>, W., &amp; Rodger, J. (2004). </a:t>
            </a:r>
            <a:r>
              <a:rPr lang="en-US" sz="2600" i="1" dirty="0"/>
              <a:t>Building automation into existing business processes</a:t>
            </a:r>
            <a:r>
              <a:rPr lang="en-US" sz="2600" dirty="0"/>
              <a:t>. Hershey, PA: Idea Group Pub Bottom of Form</a:t>
            </a:r>
          </a:p>
          <a:p>
            <a:pPr marL="0" indent="0">
              <a:buNone/>
            </a:pPr>
            <a:r>
              <a:rPr lang="en-US" sz="2600" dirty="0" err="1"/>
              <a:t>Gelinas</a:t>
            </a:r>
            <a:r>
              <a:rPr lang="en-US" sz="2600" dirty="0"/>
              <a:t>, U. J., Sutton, S. G., &amp; </a:t>
            </a:r>
            <a:r>
              <a:rPr lang="en-US" sz="2600" dirty="0" err="1"/>
              <a:t>Fedorowicz</a:t>
            </a:r>
            <a:r>
              <a:rPr lang="en-US" sz="2600" dirty="0"/>
              <a:t>, J. (2008). </a:t>
            </a:r>
            <a:r>
              <a:rPr lang="en-US" sz="2600" i="1" dirty="0"/>
              <a:t>Business processes and information technology</a:t>
            </a:r>
            <a:r>
              <a:rPr lang="en-US" sz="2600" dirty="0"/>
              <a:t>. Gainesville, Fla.: Orange Grove Texts Plus.</a:t>
            </a:r>
          </a:p>
          <a:p>
            <a:pPr marL="0" indent="0">
              <a:buNone/>
            </a:pPr>
            <a:r>
              <a:rPr lang="en-US" sz="2600" dirty="0"/>
              <a:t>In </a:t>
            </a:r>
            <a:r>
              <a:rPr lang="en-US" sz="2600" dirty="0" err="1"/>
              <a:t>Eid</a:t>
            </a:r>
            <a:r>
              <a:rPr lang="en-US" sz="2600" dirty="0"/>
              <a:t>, R., IGI Global,, &amp; Information Resources Management Association,. (2017). </a:t>
            </a:r>
            <a:r>
              <a:rPr lang="en-US" sz="2600" i="1" dirty="0"/>
              <a:t>International journal of customer relationship marketing and management (IJCRMM): Volume 8, issue 4</a:t>
            </a:r>
            <a:r>
              <a:rPr lang="en-US" sz="2600" dirty="0"/>
              <a:t>.</a:t>
            </a:r>
          </a:p>
          <a:p>
            <a:pPr marL="0" indent="0">
              <a:buNone/>
            </a:pPr>
            <a:r>
              <a:rPr lang="en-US" sz="2600" dirty="0"/>
              <a:t>Kumar, V., &amp; </a:t>
            </a:r>
            <a:r>
              <a:rPr lang="en-US" sz="2600" dirty="0" err="1"/>
              <a:t>Reinartz</a:t>
            </a:r>
            <a:r>
              <a:rPr lang="en-US" sz="2600" dirty="0"/>
              <a:t>, Werner. (2017). </a:t>
            </a:r>
            <a:r>
              <a:rPr lang="en-US" sz="2600" i="1" dirty="0"/>
              <a:t>Customer Relationship Management: Concept, Strategy, and Tools</a:t>
            </a:r>
            <a:r>
              <a:rPr lang="en-US" sz="2600" dirty="0"/>
              <a:t>. Springer </a:t>
            </a:r>
            <a:r>
              <a:rPr lang="en-US" sz="2600" dirty="0" err="1"/>
              <a:t>Verlag</a:t>
            </a:r>
            <a:r>
              <a:rPr lang="en-US" sz="2600" dirty="0"/>
              <a:t>.</a:t>
            </a:r>
          </a:p>
          <a:p>
            <a:endParaRPr lang="en-US" dirty="0"/>
          </a:p>
          <a:p>
            <a:endParaRPr lang="en-US" dirty="0"/>
          </a:p>
        </p:txBody>
      </p:sp>
    </p:spTree>
    <p:extLst>
      <p:ext uri="{BB962C8B-B14F-4D97-AF65-F5344CB8AC3E}">
        <p14:creationId xmlns:p14="http://schemas.microsoft.com/office/powerpoint/2010/main" val="374201324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122</TotalTime>
  <Words>943</Words>
  <Application>Microsoft Office PowerPoint</Application>
  <PresentationFormat>Widescreen</PresentationFormat>
  <Paragraphs>90</Paragraphs>
  <Slides>14</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Garamond</vt:lpstr>
      <vt:lpstr>Organic</vt:lpstr>
      <vt:lpstr>The Implementation of Customer Relations Management and GPS Tracking Software For Business</vt:lpstr>
      <vt:lpstr> Background Information</vt:lpstr>
      <vt:lpstr>Customer Relations Management </vt:lpstr>
      <vt:lpstr>Three phases of CRM</vt:lpstr>
      <vt:lpstr>The CRM technical specs </vt:lpstr>
      <vt:lpstr>Benefits of using CRM software</vt:lpstr>
      <vt:lpstr>Choosing the right CRM for  X-M Inc. </vt:lpstr>
      <vt:lpstr>Recommended CRM Software </vt:lpstr>
      <vt:lpstr>GPS Tracking for Delivery Vehicles</vt:lpstr>
      <vt:lpstr>Benefits of GPS Tracking Software</vt:lpstr>
      <vt:lpstr>Technological Capabilities </vt:lpstr>
      <vt:lpstr>Recommended Tracking Software: GPSWOX</vt:lpstr>
      <vt:lpstr>The End</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Implementation of Customer Relations Management and GPS Tracking Software For Business</dc:title>
  <dc:creator>User</dc:creator>
  <cp:lastModifiedBy>Antony Ouma</cp:lastModifiedBy>
  <cp:revision>15</cp:revision>
  <dcterms:created xsi:type="dcterms:W3CDTF">2018-06-15T08:21:06Z</dcterms:created>
  <dcterms:modified xsi:type="dcterms:W3CDTF">2018-06-15T15:14:04Z</dcterms:modified>
</cp:coreProperties>
</file>